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785" r:id="rId2"/>
    <p:sldId id="803" r:id="rId3"/>
    <p:sldId id="790" r:id="rId4"/>
    <p:sldId id="791" r:id="rId5"/>
    <p:sldId id="792" r:id="rId6"/>
    <p:sldId id="804" r:id="rId7"/>
    <p:sldId id="793" r:id="rId8"/>
    <p:sldId id="794" r:id="rId9"/>
    <p:sldId id="797" r:id="rId10"/>
    <p:sldId id="796" r:id="rId11"/>
    <p:sldId id="798" r:id="rId12"/>
    <p:sldId id="799" r:id="rId13"/>
    <p:sldId id="800" r:id="rId14"/>
    <p:sldId id="801" r:id="rId15"/>
    <p:sldId id="802" r:id="rId16"/>
    <p:sldId id="795" r:id="rId17"/>
    <p:sldId id="789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57806-EC41-4A11-BC56-86ACA8CD2EDE}" type="datetimeFigureOut">
              <a:rPr lang="sl-SI" smtClean="0"/>
              <a:t>1. 12. 2022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730DC-8E6E-41E6-98BD-FDF9CB79FE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53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18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30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7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34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64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39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22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6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2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4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8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2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5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15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5124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42E83-A0B3-424C-90DA-3D010AD3D20F}" type="slidenum"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67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645B-5F6B-4A9A-84FA-75BF762357FE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A4F3-873F-41F5-B663-D32C2DDCA89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7679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FE19-D5B4-4A35-95B6-18D50263D757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0B89-F40A-41F6-973A-16D9121CB9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17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7F44-038F-471F-827F-A90D86FC755C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5341-6467-4371-9D86-D9FD273E44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639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288F-B8BD-41E0-BF8A-C220F2A9EC20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35D4-57C7-4DEB-8F63-A5D6ED88F10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695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5153-CD51-432B-84A4-639DB5279E63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5B1D-C60C-4923-9C4F-4EE2F3AC0B7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834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69456-BD81-4096-B7B5-90EAE175F95B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F699-D42C-4E20-BDD7-2B9D4D29D63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704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A5F-0D4E-48AE-AD86-B4775ED72E5A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3024-0412-4CC9-8203-04B4664B955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874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1FD2-39D6-43AC-92F6-9794E7046C50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5F94-9280-40FA-8E05-BB5379020F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964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60D4-C9D5-4CFA-B5E8-C2F9C0BC5511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C649-9C44-4B28-9327-E62C45E95A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12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EE4E-BC83-48A0-B3AF-7A602B455F97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82EF-2558-4814-A17D-BA9BF2001A9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004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36B2-F073-4153-B846-97677BB4EA10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C6C1-9ACC-4DE2-A03A-BF07E49D90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423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3863E6-7B7F-4742-9293-81C35CC58848}" type="datetimeFigureOut">
              <a:rPr lang="sl-SI"/>
              <a:pPr>
                <a:defRPr/>
              </a:pPr>
              <a:t>1. 12. 2022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221CF4-F292-42EA-B9E9-95CCEE6FDC6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156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1"/>
            <a:ext cx="12192000" cy="17251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4103" name="Naslov 1"/>
          <p:cNvSpPr>
            <a:spLocks noGrp="1"/>
          </p:cNvSpPr>
          <p:nvPr>
            <p:ph type="ctrTitle"/>
          </p:nvPr>
        </p:nvSpPr>
        <p:spPr>
          <a:xfrm>
            <a:off x="1919289" y="1512279"/>
            <a:ext cx="8353425" cy="3054958"/>
          </a:xfrm>
        </p:spPr>
        <p:txBody>
          <a:bodyPr/>
          <a:lstStyle/>
          <a:p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b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sl-SI" sz="1800" dirty="0">
                <a:solidFill>
                  <a:srgbClr val="000000"/>
                </a:solidFill>
                <a:latin typeface="Tahoma" panose="020B0604030504040204" pitchFamily="34" charset="0"/>
              </a:rPr>
              <a:t>Igor Stanonik, univ. dipl. ing. zoot.</a:t>
            </a:r>
            <a:br>
              <a:rPr lang="sl-SI" dirty="0"/>
            </a:br>
            <a:r>
              <a:rPr lang="sl-SI" sz="2000" dirty="0"/>
              <a:t>Klavdija Kancler, univ. dipl. inž. zoot.</a:t>
            </a:r>
            <a:endParaRPr lang="sl-SI" altLang="sl-SI" sz="2000" b="1" dirty="0">
              <a:solidFill>
                <a:srgbClr val="107A1A"/>
              </a:solidFill>
              <a:cs typeface="Tahoma" panose="020B0604030504040204" pitchFamily="34" charset="0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AFBBFE8-63DF-D8FA-1275-03E7BB5AF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7" y="176977"/>
            <a:ext cx="2206210" cy="150884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6F2E4EC-F60E-2372-753F-A3FDDDC93378}"/>
              </a:ext>
            </a:extLst>
          </p:cNvPr>
          <p:cNvSpPr txBox="1"/>
          <p:nvPr/>
        </p:nvSpPr>
        <p:spPr>
          <a:xfrm>
            <a:off x="1427148" y="2119357"/>
            <a:ext cx="9673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POPIS IN VODENJE REGISTRA DROBNICE PO NOVEM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D9AD573-B6EB-2FF2-DCE2-875951AB34F2}"/>
              </a:ext>
            </a:extLst>
          </p:cNvPr>
          <p:cNvSpPr txBox="1"/>
          <p:nvPr/>
        </p:nvSpPr>
        <p:spPr>
          <a:xfrm>
            <a:off x="367469" y="5913690"/>
            <a:ext cx="561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1.12.2022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2A2EA35-DE9B-6FDD-556E-B1A1FB13D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088" y="136043"/>
            <a:ext cx="2097502" cy="1453018"/>
          </a:xfrm>
          <a:prstGeom prst="rect">
            <a:avLst/>
          </a:prstGeom>
        </p:spPr>
      </p:pic>
      <p:pic>
        <p:nvPicPr>
          <p:cNvPr id="16" name="Slika 15" descr="Slika, ki vsebuje besede besedilo, znak, števec&#10;&#10;Opis je samodejno ustvarjen">
            <a:extLst>
              <a:ext uri="{FF2B5EF4-FFF2-40B4-BE49-F238E27FC236}">
                <a16:creationId xmlns:a16="http://schemas.microsoft.com/office/drawing/2014/main" id="{E6F11579-C890-57C7-48D9-02E609E95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67" y="439280"/>
            <a:ext cx="2726286" cy="7848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304DB77-D0FA-E373-9B24-FD1D3E9B4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166" y="4868929"/>
            <a:ext cx="2624923" cy="13030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Označitev drobnice </a:t>
            </a:r>
            <a:r>
              <a:rPr lang="sl-SI" altLang="sl-SI" b="1" dirty="0">
                <a:solidFill>
                  <a:srgbClr val="C00000"/>
                </a:solidFill>
                <a:latin typeface="+mn-lt"/>
              </a:rPr>
              <a:t>(ki </a:t>
            </a:r>
            <a:r>
              <a:rPr lang="sl-SI" altLang="sl-SI" b="1" u="sng" dirty="0">
                <a:solidFill>
                  <a:srgbClr val="C00000"/>
                </a:solidFill>
                <a:latin typeface="+mn-lt"/>
              </a:rPr>
              <a:t>se</a:t>
            </a:r>
            <a:r>
              <a:rPr lang="sl-SI" altLang="sl-SI" b="1" dirty="0">
                <a:solidFill>
                  <a:srgbClr val="C00000"/>
                </a:solidFill>
              </a:rPr>
              <a:t> premika v druge DČ)</a:t>
            </a:r>
            <a:endParaRPr lang="sl-SI" b="1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296476"/>
            <a:ext cx="119555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l-SI" altLang="sl-SI" sz="2400" dirty="0"/>
              <a:t>- Za pravilno in pravočasno označitev je odgovoren lastnik.</a:t>
            </a:r>
          </a:p>
          <a:p>
            <a:pPr eaLnBrk="1" hangingPunct="1">
              <a:defRPr/>
            </a:pPr>
            <a:r>
              <a:rPr lang="sl-SI" altLang="sl-SI" sz="2400" dirty="0"/>
              <a:t>- Drobnica za rejo mora biti označena najpozneje do starosti 9 mesecev oz. pred premikom na</a:t>
            </a:r>
          </a:p>
          <a:p>
            <a:pPr eaLnBrk="1" hangingPunct="1">
              <a:defRPr/>
            </a:pPr>
            <a:r>
              <a:rPr lang="sl-SI" altLang="sl-SI" sz="2400" dirty="0"/>
              <a:t>   drug obrat:</a:t>
            </a:r>
          </a:p>
          <a:p>
            <a:pPr eaLnBrk="1" hangingPunct="1">
              <a:defRPr/>
            </a:pPr>
            <a:r>
              <a:rPr lang="sl-SI" altLang="sl-SI" sz="2400" dirty="0"/>
              <a:t>	• ušesno znamko in elektronsko ušesno znamko</a:t>
            </a:r>
          </a:p>
          <a:p>
            <a:pPr eaLnBrk="1" hangingPunct="1">
              <a:defRPr/>
            </a:pPr>
            <a:r>
              <a:rPr lang="sl-SI" altLang="sl-SI" sz="2400" dirty="0"/>
              <a:t>	• ušesno znamko in bolusom</a:t>
            </a:r>
          </a:p>
          <a:p>
            <a:pPr eaLnBrk="1" hangingPunct="1">
              <a:defRPr/>
            </a:pPr>
            <a:r>
              <a:rPr lang="sl-SI" altLang="sl-SI" sz="2400" dirty="0"/>
              <a:t>	• živali z majhnimi ušesi-izjema (</a:t>
            </a:r>
            <a:r>
              <a:rPr lang="sl-SI" altLang="sl-SI" sz="2400" dirty="0" err="1"/>
              <a:t>biceljni</a:t>
            </a:r>
            <a:r>
              <a:rPr lang="sl-SI" altLang="sl-SI" sz="2400" dirty="0"/>
              <a:t> trak ali bolus</a:t>
            </a:r>
            <a:r>
              <a:rPr lang="sl-SI" altLang="sl-SI" sz="1600" dirty="0"/>
              <a:t>-po 20. aprilu 2023)</a:t>
            </a:r>
          </a:p>
          <a:p>
            <a:pPr marL="342900" indent="-342900">
              <a:buFontTx/>
              <a:buChar char="-"/>
              <a:defRPr/>
            </a:pPr>
            <a:endParaRPr lang="sl-SI" altLang="sl-S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sz="2400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207A07A-5021-94A4-F573-C3AA890E1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06" y="4463819"/>
            <a:ext cx="5942172" cy="233623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5E17AF3-2301-58B4-D16D-9BE711195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4" y="4462086"/>
            <a:ext cx="3942459" cy="233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5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Označitev jagnjet/kozličev za klavnico</a:t>
            </a:r>
            <a:endParaRPr lang="sl-SI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296476"/>
            <a:ext cx="119555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l-SI" altLang="sl-SI" sz="2400" dirty="0"/>
              <a:t>- Za živali, ki so namenjena za prevoz neposredno v klavnico pred starostjo 12 mesecev</a:t>
            </a:r>
          </a:p>
          <a:p>
            <a:pPr eaLnBrk="1" hangingPunct="1">
              <a:defRPr/>
            </a:pPr>
            <a:r>
              <a:rPr lang="sl-SI" altLang="sl-SI" sz="2400" dirty="0"/>
              <a:t>  </a:t>
            </a:r>
            <a:r>
              <a:rPr lang="sl-SI" altLang="sl-SI" sz="1600" dirty="0"/>
              <a:t>(označitev do starosti 9 mesecev z eno izmed naslednjih možnosti):</a:t>
            </a:r>
          </a:p>
          <a:p>
            <a:pPr eaLnBrk="1" hangingPunct="1">
              <a:defRPr/>
            </a:pP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• z okroglo ušesno znamko s skupinsko številko (SIŠ)</a:t>
            </a:r>
          </a:p>
          <a:p>
            <a:pPr eaLnBrk="1" hangingPunct="1">
              <a:defRPr/>
            </a:pP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• z navadno ušesno znamko z identifikacijsko številko ID – </a:t>
            </a:r>
            <a:r>
              <a:rPr lang="sl-SI" altLang="sl-SI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20. aprilu 2023</a:t>
            </a:r>
          </a:p>
          <a:p>
            <a:pPr eaLnBrk="1" hangingPunct="1">
              <a:defRPr/>
            </a:pPr>
            <a:r>
              <a:rPr lang="sl-SI" altLang="sl-SI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• z </a:t>
            </a:r>
            <a:r>
              <a:rPr lang="sl-SI" altLang="sl-SI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biceljnim</a:t>
            </a: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trakom z identifikacijsko številko ID – </a:t>
            </a:r>
            <a:r>
              <a:rPr lang="sl-SI" altLang="sl-SI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 20. aprilu 2023</a:t>
            </a:r>
          </a:p>
          <a:p>
            <a:pPr eaLnBrk="1" hangingPunct="1">
              <a:defRPr/>
            </a:pPr>
            <a:r>
              <a:rPr lang="sl-SI" sz="2400" dirty="0"/>
              <a:t>- Živali označenih s SIŠ ne kupujemo za pleme (razen v primeru </a:t>
            </a:r>
            <a:r>
              <a:rPr lang="sl-SI" sz="2400" dirty="0" err="1"/>
              <a:t>preoznačitve</a:t>
            </a:r>
            <a:r>
              <a:rPr lang="sl-SI" sz="2400" dirty="0"/>
              <a:t> z ID)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890877D-20C2-1318-57CB-6DDBC5AA4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82" y="3956703"/>
            <a:ext cx="3897239" cy="209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Priglasitev podatkov v CRD</a:t>
            </a:r>
            <a:endParaRPr lang="sl-SI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B7DC8F7-DFC9-4664-9EFF-A85A95C34C4A}"/>
              </a:ext>
            </a:extLst>
          </p:cNvPr>
          <p:cNvSpPr txBox="1"/>
          <p:nvPr/>
        </p:nvSpPr>
        <p:spPr>
          <a:xfrm>
            <a:off x="0" y="1367326"/>
            <a:ext cx="119555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Registracija individualno označenih živali </a:t>
            </a:r>
            <a:r>
              <a:rPr lang="pl-PL" sz="2400" b="1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(najpozneje do 31. januarja 2023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):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ID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mesec in leto rojstva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datum označitve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spol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pasemski tip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vrsto elektronskega identifikatorja ali tetoviranje.</a:t>
            </a:r>
          </a:p>
          <a:p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Premiki individualno označenih živali.</a:t>
            </a:r>
          </a:p>
          <a:p>
            <a:endParaRPr lang="sl-SI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Premiki živali, ki so identificirane s SIŠ (namenjene neposredno za zakol v klavnico pred starostjo 12 mesecev).</a:t>
            </a:r>
          </a:p>
          <a:p>
            <a:endParaRPr lang="sl-SI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Pogini, zakoli doma, kraje in izgube individualno označenih živali.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4754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Priglasitev </a:t>
            </a: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premika</a:t>
            </a:r>
            <a:endParaRPr lang="sl-SI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B7DC8F7-DFC9-4664-9EFF-A85A95C34C4A}"/>
              </a:ext>
            </a:extLst>
          </p:cNvPr>
          <p:cNvSpPr txBox="1"/>
          <p:nvPr/>
        </p:nvSpPr>
        <p:spPr>
          <a:xfrm>
            <a:off x="0" y="1367326"/>
            <a:ext cx="119555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sl-SI" sz="2400" b="0" i="0" u="none" strike="noStrike" baseline="0" dirty="0">
                <a:solidFill>
                  <a:srgbClr val="000000"/>
                </a:solidFill>
              </a:rPr>
              <a:t>Vsak premik (odhod, prihod) sporočiti v CRD </a:t>
            </a:r>
            <a:r>
              <a:rPr lang="sl-SI" sz="1600" b="0" i="0" u="none" strike="noStrike" baseline="0" dirty="0">
                <a:solidFill>
                  <a:srgbClr val="000000"/>
                </a:solidFill>
              </a:rPr>
              <a:t>(razen dnevne, </a:t>
            </a:r>
          </a:p>
          <a:p>
            <a:pPr algn="l"/>
            <a:r>
              <a:rPr lang="sl-SI" sz="1600" dirty="0">
                <a:solidFill>
                  <a:srgbClr val="000000"/>
                </a:solidFill>
              </a:rPr>
              <a:t>       </a:t>
            </a:r>
            <a:r>
              <a:rPr lang="sl-SI" sz="1600" b="0" i="0" u="none" strike="noStrike" baseline="0" dirty="0">
                <a:solidFill>
                  <a:srgbClr val="000000"/>
                </a:solidFill>
              </a:rPr>
              <a:t>nekajdnevne paše na bližnjih pašnikih)</a:t>
            </a:r>
          </a:p>
          <a:p>
            <a:pPr marL="285750" indent="-285750" algn="l">
              <a:buFontTx/>
              <a:buChar char="-"/>
            </a:pPr>
            <a:endParaRPr lang="sl-SI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l-PL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Papirni spremni list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–podatki morajo biti priglašeni v CRD </a:t>
            </a:r>
          </a:p>
          <a:p>
            <a:r>
              <a:rPr lang="pl-PL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pl-PL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7 dneh po premiku (VA).</a:t>
            </a:r>
          </a:p>
          <a:p>
            <a:endParaRPr lang="pl-PL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sl-SI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Elektronski spremni list (e-SLD)  -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če so ob premiku drobnice </a:t>
            </a:r>
          </a:p>
          <a:p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podatki iz SLD vpisani v CRD in sistem zagotavlja enako mero </a:t>
            </a:r>
          </a:p>
          <a:p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sledljivosti kot dokumenti o premiku.</a:t>
            </a:r>
          </a:p>
          <a:p>
            <a:pPr marL="342900" indent="-342900">
              <a:buFontTx/>
              <a:buChar char="-"/>
            </a:pPr>
            <a:r>
              <a:rPr lang="sl-SI" altLang="sl-SI" sz="2000" dirty="0"/>
              <a:t>Odjava živali (zakol doma, pogin, kraja, izguba).</a:t>
            </a:r>
            <a:endParaRPr lang="sl-SI" altLang="sl-SI" sz="2000" b="1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0C90A69-F7A7-4960-CEC4-B5776BD7D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803" y="677102"/>
            <a:ext cx="2922500" cy="612295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D2526EB-B4C4-4E00-57C7-E95526327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23" y="4773913"/>
            <a:ext cx="6834711" cy="20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Elektronski spremni list (e-SLD)</a:t>
            </a:r>
            <a:endParaRPr lang="sl-SI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sl-SI" altLang="sl-SI" sz="2400" dirty="0">
                <a:latin typeface="+mn-lt"/>
              </a:rPr>
              <a:t>Izda ga </a:t>
            </a:r>
            <a:r>
              <a:rPr lang="sl-SI" altLang="sl-SI" sz="2400" dirty="0" err="1">
                <a:latin typeface="+mn-lt"/>
              </a:rPr>
              <a:t>oddajatelj</a:t>
            </a:r>
            <a:r>
              <a:rPr lang="sl-SI" altLang="sl-SI" sz="2400" dirty="0">
                <a:latin typeface="+mn-lt"/>
              </a:rPr>
              <a:t> živali na način, da v mobilno ali spletno aplikacijo vnese številke živali </a:t>
            </a:r>
            <a:r>
              <a:rPr lang="sl-SI" altLang="sl-SI" sz="1600" dirty="0">
                <a:latin typeface="+mn-lt"/>
              </a:rPr>
              <a:t>(pred</a:t>
            </a:r>
            <a:br>
              <a:rPr lang="sl-SI" altLang="sl-SI" sz="1600" dirty="0">
                <a:latin typeface="+mn-lt"/>
              </a:rPr>
            </a:br>
            <a:r>
              <a:rPr lang="sl-SI" altLang="sl-SI" sz="1600" dirty="0">
                <a:latin typeface="+mn-lt"/>
              </a:rPr>
              <a:t>    premikom ali na dan premika).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 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Ko </a:t>
            </a:r>
            <a:r>
              <a:rPr lang="sl-SI" altLang="sl-SI" sz="2400" dirty="0">
                <a:solidFill>
                  <a:srgbClr val="FF0000"/>
                </a:solidFill>
                <a:latin typeface="+mn-lt"/>
              </a:rPr>
              <a:t>pravilno</a:t>
            </a:r>
            <a:r>
              <a:rPr lang="sl-SI" altLang="sl-SI" sz="2400" dirty="0">
                <a:latin typeface="+mn-lt"/>
              </a:rPr>
              <a:t> izpolni obrazec, se avtomatsko priglasi ODHOD </a:t>
            </a:r>
            <a:r>
              <a:rPr lang="sl-SI" altLang="sl-SI" sz="1600" dirty="0">
                <a:latin typeface="+mn-lt"/>
              </a:rPr>
              <a:t>(številka spremnega lista se generira sama).</a:t>
            </a:r>
            <a:br>
              <a:rPr lang="sl-SI" altLang="sl-SI" sz="16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Prejemnik živali prejme SMS na svoj mobilni telefon s številko spremnega lista in PRIHOD odda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  na način, da odgovori na SMS ali potrdi na aplikaciji PRIHOD.</a:t>
            </a:r>
            <a:br>
              <a:rPr lang="sl-SI" altLang="sl-SI" sz="24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Če </a:t>
            </a:r>
            <a:r>
              <a:rPr lang="sl-SI" altLang="sl-SI" sz="2400" dirty="0" err="1">
                <a:latin typeface="+mn-lt"/>
              </a:rPr>
              <a:t>oddajatelj</a:t>
            </a:r>
            <a:r>
              <a:rPr lang="sl-SI" altLang="sl-SI" sz="2400" dirty="0">
                <a:latin typeface="+mn-lt"/>
              </a:rPr>
              <a:t> nima aplikacije VOLOS, lahko za izdajo elektronskega spremnega lista zaprosi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  pooblaščeno VA.</a:t>
            </a:r>
            <a:br>
              <a:rPr lang="sl-SI" altLang="sl-SI" sz="24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Lahko pa se še vedno uporablja običajni spremni list </a:t>
            </a:r>
            <a:r>
              <a:rPr lang="sl-SI" altLang="sl-SI" sz="1800" dirty="0">
                <a:latin typeface="+mn-lt"/>
              </a:rPr>
              <a:t>(hraniti 3 leta).</a:t>
            </a:r>
            <a:br>
              <a:rPr lang="sl-SI" altLang="sl-SI" sz="2400" b="1" dirty="0">
                <a:latin typeface="+mn-lt"/>
              </a:rPr>
            </a:b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latin typeface="+mn-lt"/>
              </a:rPr>
              <a:t>- Od novembra 2022.</a:t>
            </a:r>
            <a:br>
              <a:rPr lang="sl-SI" altLang="sl-SI" sz="2400" dirty="0">
                <a:latin typeface="+mn-lt"/>
              </a:rPr>
            </a:br>
            <a:endParaRPr lang="sl-S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05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Elektronski register drobnice (e-RDO)</a:t>
            </a:r>
            <a:endParaRPr lang="sl-SI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6"/>
            <a:ext cx="11955566" cy="537478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Izvajalec dejavnosti (rejec) ga lahko vodi, če izpolnjuje pogoje: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• priglasi podatke v CRD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• ima elektronski dostop do CRD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Od 31. decembra 2022.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Inšpektorju/kontrolorju na dan izvajanja kontrole zagotovljen dostop do podatkov v CRD 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sl-SI" altLang="sl-SI" sz="1600" dirty="0">
                <a:latin typeface="+mn-lt"/>
              </a:rPr>
              <a:t>(možen izpis/</a:t>
            </a:r>
            <a:r>
              <a:rPr lang="sl-SI" altLang="sl-SI" sz="1600" dirty="0" err="1">
                <a:latin typeface="+mn-lt"/>
              </a:rPr>
              <a:t>print</a:t>
            </a:r>
            <a:r>
              <a:rPr lang="sl-SI" altLang="sl-SI" sz="1600" dirty="0">
                <a:latin typeface="+mn-lt"/>
              </a:rPr>
              <a:t>).</a:t>
            </a:r>
            <a:br>
              <a:rPr lang="sl-SI" altLang="sl-SI" sz="1600" dirty="0">
                <a:latin typeface="+mn-lt"/>
              </a:rPr>
            </a:br>
            <a:br>
              <a:rPr lang="sl-SI" altLang="sl-SI" sz="1600" dirty="0">
                <a:latin typeface="+mn-lt"/>
              </a:rPr>
            </a:br>
            <a:br>
              <a:rPr lang="sl-SI" altLang="sl-SI" sz="1600" dirty="0">
                <a:latin typeface="+mn-lt"/>
              </a:rPr>
            </a:br>
            <a:br>
              <a:rPr lang="sl-SI" altLang="sl-SI" sz="1600" dirty="0">
                <a:latin typeface="+mn-lt"/>
              </a:rPr>
            </a:br>
            <a:br>
              <a:rPr lang="sl-SI" altLang="sl-SI" sz="1600" dirty="0"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sl-SI" altLang="sl-SI" sz="2400" dirty="0"/>
              <a:t>Neoznačena jagnjeta se v CRD ne vodi!</a:t>
            </a:r>
            <a:br>
              <a:rPr lang="sl-SI" altLang="sl-SI" sz="2400" dirty="0"/>
            </a:br>
            <a:r>
              <a:rPr lang="sl-SI" altLang="sl-SI" sz="2400" dirty="0"/>
              <a:t>   </a:t>
            </a: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Število rojstev, zakolov in poginov 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JAGNJET/KOZLIČEV do starosti 9 mesecev 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mora rejec dodatno voditi v papirni obliki</a:t>
            </a:r>
            <a:b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(zeleni register, tabela 4, stran 17)</a:t>
            </a: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10C584E-1F73-6F47-FCC3-D290A47FD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465" y="4135759"/>
            <a:ext cx="4049283" cy="243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Trajna opustitev reje</a:t>
            </a:r>
            <a:endParaRPr lang="sl-SI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296476"/>
            <a:ext cx="1195556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sl-SI" altLang="sl-S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Če ste na vašem gospodarstvu trajno opustili rejo potem na naslov Uprave (naslov je napisan na prvi strani poziva) pošljite po pošti podpisano izjavo o opustitvi reje ali javite po elektronski pošti na info.sir@gov.si</a:t>
            </a:r>
          </a:p>
          <a:p>
            <a:pPr eaLnBrk="1" hangingPunct="1">
              <a:defRPr/>
            </a:pPr>
            <a:endParaRPr lang="sl-SI" sz="2400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6904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A58C823-B993-B551-26E7-DE1F94CCF9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079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25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sz="3600" b="1" i="1" dirty="0">
                <a:solidFill>
                  <a:srgbClr val="C00000"/>
                </a:solidFill>
                <a:latin typeface="Calibri"/>
              </a:rPr>
              <a:t>Identifikacija in registracija drobnice po novi zakonodaji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sl-SI" altLang="sl-SI" sz="2400" dirty="0">
                <a:latin typeface="Calibri" panose="020F0502020204030204" pitchFamily="34" charset="0"/>
              </a:rPr>
              <a:t>-Junij 2022 novi Pravilnik o identifikaciji in registraciji drobnice (</a:t>
            </a:r>
            <a:r>
              <a:rPr lang="sl-SI" altLang="sl-SI" sz="2400" dirty="0" err="1">
                <a:latin typeface="Calibri" panose="020F0502020204030204" pitchFamily="34" charset="0"/>
              </a:rPr>
              <a:t>Ur.list</a:t>
            </a:r>
            <a:r>
              <a:rPr lang="sl-SI" altLang="sl-SI" sz="2400" dirty="0">
                <a:latin typeface="Calibri" panose="020F0502020204030204" pitchFamily="34" charset="0"/>
              </a:rPr>
              <a:t> RS št. 85/22):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• obvezna registracija individualno označenih ovc in koz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• priglasitev odhodov in premikov v CRD-</a:t>
            </a:r>
            <a:r>
              <a:rPr lang="sl-SI" altLang="sl-SI" sz="2400" u="sng" dirty="0">
                <a:latin typeface="Calibri" panose="020F0502020204030204" pitchFamily="34" charset="0"/>
              </a:rPr>
              <a:t>izenačiti s sistemom Govedo</a:t>
            </a:r>
            <a:br>
              <a:rPr lang="sl-SI" altLang="sl-SI" sz="2400" u="sng" dirty="0">
                <a:latin typeface="Calibri" panose="020F0502020204030204" pitchFamily="34" charset="0"/>
              </a:rPr>
            </a:br>
            <a:br>
              <a:rPr lang="sl-SI" altLang="sl-SI" sz="2400" dirty="0">
                <a:latin typeface="Calibri" panose="020F0502020204030204" pitchFamily="34" charset="0"/>
              </a:rPr>
            </a:b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- Namen: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• uskladitev sistema za identifikacijo in registracijo drobnice z novimi EU predpisi s 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   področja zdravja živali (EU Uredba o zdravju živali, EU 2016/429) 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• izvedba ukrepov programa razvoja podeželja, ki se nanašajo na drobnico: dobrobit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                živali-drobnica, KOPOP (GEN PAS, planinska paša) sheme kakovosti</a:t>
            </a:r>
            <a:br>
              <a:rPr lang="sl-SI" altLang="sl-SI" sz="2400" dirty="0">
                <a:latin typeface="Calibri" panose="020F0502020204030204" pitchFamily="34" charset="0"/>
              </a:rPr>
            </a:b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- Novi izrazi: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• imetnik  →  izvajalec dejavnosti</a:t>
            </a:r>
            <a:br>
              <a:rPr lang="sl-SI" altLang="sl-SI" sz="2400" dirty="0">
                <a:latin typeface="Calibri" panose="020F0502020204030204" pitchFamily="34" charset="0"/>
              </a:rPr>
            </a:br>
            <a:r>
              <a:rPr lang="sl-SI" altLang="sl-SI" sz="2400" dirty="0">
                <a:latin typeface="Calibri" panose="020F0502020204030204" pitchFamily="34" charset="0"/>
              </a:rPr>
              <a:t>	• gospodarstvo  →  obrat </a:t>
            </a:r>
            <a:r>
              <a:rPr lang="sl-SI" altLang="sl-SI" sz="1600" dirty="0">
                <a:latin typeface="Calibri" panose="020F0502020204030204" pitchFamily="34" charset="0"/>
              </a:rPr>
              <a:t>(Obrat je vsako gospodarstvo, </a:t>
            </a:r>
            <a:r>
              <a:rPr lang="sl-SI" altLang="sl-SI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kjer se redi  vsaj 1 drobnica, četudi začasno</a:t>
            </a:r>
            <a:r>
              <a:rPr lang="sl-SI" altLang="sl-SI" sz="1600" b="1" dirty="0">
                <a:latin typeface="Calibri" panose="020F0502020204030204" pitchFamily="34" charset="0"/>
              </a:rPr>
              <a:t>.</a:t>
            </a:r>
            <a:r>
              <a:rPr lang="sl-SI" altLang="sl-SI" sz="1600" dirty="0">
                <a:latin typeface="Calibri" panose="020F0502020204030204" pitchFamily="34" charset="0"/>
              </a:rPr>
              <a:t> </a:t>
            </a:r>
            <a:br>
              <a:rPr lang="sl-SI" altLang="sl-SI" sz="1600" dirty="0">
                <a:latin typeface="Calibri" panose="020F0502020204030204" pitchFamily="34" charset="0"/>
              </a:rPr>
            </a:br>
            <a:r>
              <a:rPr lang="sl-SI" altLang="sl-SI" sz="1600" dirty="0">
                <a:latin typeface="Calibri" panose="020F0502020204030204" pitchFamily="34" charset="0"/>
              </a:rPr>
              <a:t>                        Obrat registriran</a:t>
            </a:r>
            <a:r>
              <a:rPr lang="sl-SI" altLang="sl-SI" sz="1600" b="1" dirty="0">
                <a:latin typeface="Calibri" panose="020F0502020204030204" pitchFamily="34" charset="0"/>
              </a:rPr>
              <a:t>   </a:t>
            </a:r>
            <a:r>
              <a:rPr lang="sl-SI" altLang="sl-SI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že pred naselitvijo živali</a:t>
            </a:r>
            <a:r>
              <a:rPr lang="sl-SI" altLang="sl-SI" sz="1600" dirty="0">
                <a:latin typeface="Calibri" panose="020F0502020204030204" pitchFamily="34" charset="0"/>
              </a:rPr>
              <a:t>)</a:t>
            </a:r>
            <a:br>
              <a:rPr lang="sl-SI" altLang="sl-SI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sl-SI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28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25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sz="3600" b="1" i="1" dirty="0">
                <a:solidFill>
                  <a:srgbClr val="C00000"/>
                </a:solidFill>
                <a:latin typeface="Calibri"/>
              </a:rPr>
              <a:t>Operativni cilji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sl-SI" altLang="sl-SI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sl-SI" altLang="sl-SI" sz="2400" dirty="0">
                <a:latin typeface="+mn-lt"/>
              </a:rPr>
              <a:t>Vzpostavitev elektronskega spremnega lista </a:t>
            </a:r>
            <a:r>
              <a:rPr lang="sl-SI" altLang="sl-SI" sz="1600" dirty="0">
                <a:latin typeface="+mn-lt"/>
              </a:rPr>
              <a:t>(poenostavitev sporočanja premikov-lahko rejec sam)</a:t>
            </a:r>
            <a:br>
              <a:rPr lang="sl-SI" altLang="sl-SI" sz="24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Elektronski register drobnice na obratu (e-RDO –</a:t>
            </a:r>
            <a:r>
              <a:rPr lang="sl-SI" altLang="sl-SI" sz="1600" dirty="0">
                <a:latin typeface="+mn-lt"/>
              </a:rPr>
              <a:t>poenostavitev vodenja registra</a:t>
            </a:r>
            <a:r>
              <a:rPr lang="sl-SI" altLang="sl-SI" sz="2400" dirty="0">
                <a:latin typeface="+mn-lt"/>
              </a:rPr>
              <a:t>)</a:t>
            </a:r>
            <a:br>
              <a:rPr lang="sl-SI" altLang="sl-SI" sz="24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Naročanje dvojnikov ušesnih znamk</a:t>
            </a:r>
            <a:br>
              <a:rPr lang="sl-SI" altLang="sl-SI" sz="24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Podatki o individualnih živalih v centralnem registru drobnice (CRD)</a:t>
            </a:r>
            <a:br>
              <a:rPr lang="sl-SI" altLang="sl-SI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400" dirty="0">
                <a:latin typeface="+mn-lt"/>
              </a:rPr>
              <a:t>- Iz centralnega registra bo možno redno spremljanje staleža odraslih živali na poljuben dan </a:t>
            </a:r>
            <a:r>
              <a:rPr lang="sl-SI" altLang="sl-SI" sz="1600" dirty="0">
                <a:latin typeface="+mn-lt"/>
              </a:rPr>
              <a:t>(tudi</a:t>
            </a:r>
            <a:br>
              <a:rPr lang="sl-SI" altLang="sl-SI" sz="1600" dirty="0">
                <a:latin typeface="+mn-lt"/>
              </a:rPr>
            </a:br>
            <a:r>
              <a:rPr lang="sl-SI" altLang="sl-SI" sz="1600" dirty="0">
                <a:latin typeface="+mn-lt"/>
              </a:rPr>
              <a:t>    iskanje živali po ID ali delu ID, imenu ali delu imena živali).</a:t>
            </a:r>
            <a:br>
              <a:rPr lang="sl-SI" altLang="sl-SI" sz="16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Izdelana aplikacijska podpora za izvajanje dejavnosti na </a:t>
            </a:r>
            <a:r>
              <a:rPr lang="sl-SI" altLang="sl-SI" sz="2400" u="sng" dirty="0">
                <a:latin typeface="+mn-lt"/>
              </a:rPr>
              <a:t>mobilni in spletni platformi.</a:t>
            </a:r>
            <a:br>
              <a:rPr lang="sl-SI" altLang="sl-SI" sz="2400" u="sng" dirty="0">
                <a:latin typeface="+mn-lt"/>
              </a:rPr>
            </a:br>
            <a:br>
              <a:rPr lang="sl-SI" altLang="sl-SI" sz="2400" u="sng" dirty="0">
                <a:latin typeface="+mn-lt"/>
              </a:rPr>
            </a:br>
            <a:r>
              <a:rPr lang="sl-SI" altLang="sl-SI" sz="1600" u="sng" dirty="0">
                <a:latin typeface="+mn-lt"/>
              </a:rPr>
              <a:t>Mobilna aplikacija (platforme Android, </a:t>
            </a:r>
            <a:r>
              <a:rPr lang="sl-SI" altLang="sl-SI" sz="1600" u="sng" dirty="0" err="1">
                <a:latin typeface="+mn-lt"/>
              </a:rPr>
              <a:t>iOS</a:t>
            </a:r>
            <a:r>
              <a:rPr lang="sl-SI" altLang="sl-SI" sz="1600" u="sng" dirty="0">
                <a:latin typeface="+mn-lt"/>
              </a:rPr>
              <a:t>), Google trgovina. </a:t>
            </a:r>
            <a:r>
              <a:rPr lang="sl-SI" altLang="sl-SI" sz="1600" dirty="0">
                <a:latin typeface="+mn-lt"/>
              </a:rPr>
              <a:t>Prva prijava z veljavnim up. računom, nadaljevanje s 4-mestno PIN kodo.</a:t>
            </a:r>
            <a:br>
              <a:rPr lang="sl-SI" altLang="sl-SI" sz="1600" dirty="0">
                <a:latin typeface="+mn-lt"/>
              </a:rPr>
            </a:br>
            <a:r>
              <a:rPr lang="sl-SI" altLang="sl-SI" sz="1600" u="sng" dirty="0">
                <a:latin typeface="+mn-lt"/>
              </a:rPr>
              <a:t>Spletna aplikacija prijava z veljavnim uporabniškim računom. </a:t>
            </a:r>
            <a:r>
              <a:rPr lang="sl-SI" altLang="sl-SI" sz="1600" dirty="0">
                <a:latin typeface="+mn-lt"/>
              </a:rPr>
              <a:t>Navodila v pozivu za popis in registracijo.</a:t>
            </a:r>
            <a:br>
              <a:rPr lang="sl-SI" altLang="sl-SI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sl-SI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28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Popis in registracija drobnice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altLang="sl-SI" sz="2400" dirty="0">
                <a:latin typeface="+mn-lt"/>
              </a:rPr>
              <a:t>- V obdobju od </a:t>
            </a:r>
            <a:r>
              <a:rPr lang="sl-SI" altLang="sl-SI" sz="2400" b="1" dirty="0">
                <a:latin typeface="+mn-lt"/>
              </a:rPr>
              <a:t>15.11.22 do 31.01.23 </a:t>
            </a:r>
            <a:r>
              <a:rPr lang="sl-SI" altLang="sl-SI" sz="2400" dirty="0">
                <a:latin typeface="+mn-lt"/>
              </a:rPr>
              <a:t>bodo potekale aktivnosti popisovanja in registracije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   odraslih ovc in koz</a:t>
            </a:r>
            <a:br>
              <a:rPr lang="sl-SI" altLang="sl-SI" sz="2400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Vse  individualno označena ovce ali koze (od 9 meseca dalje ) registrirati v CRD </a:t>
            </a:r>
            <a:r>
              <a:rPr lang="sl-SI" altLang="sl-SI" sz="2400" b="1" dirty="0">
                <a:latin typeface="+mn-lt"/>
              </a:rPr>
              <a:t>najpozneje do</a:t>
            </a:r>
            <a:br>
              <a:rPr lang="sl-SI" altLang="sl-SI" sz="2400" b="1" dirty="0">
                <a:latin typeface="+mn-lt"/>
              </a:rPr>
            </a:br>
            <a:r>
              <a:rPr lang="sl-SI" altLang="sl-SI" sz="2400" b="1" dirty="0">
                <a:latin typeface="+mn-lt"/>
              </a:rPr>
              <a:t>   31.01.23</a:t>
            </a:r>
            <a:br>
              <a:rPr lang="sl-SI" altLang="sl-SI" sz="2400" b="1" dirty="0">
                <a:latin typeface="+mn-lt"/>
              </a:rPr>
            </a:b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Izvedba ukrepov PRP, ki se nanašajo na drobnico: DŽ-drobnica, KOPOP (GEN PAS, planinska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  paša), sheme kakovosti!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- Načini popisa in registracije:</a:t>
            </a:r>
            <a:br>
              <a:rPr lang="sl-SI" altLang="sl-SI" sz="2400" dirty="0">
                <a:latin typeface="+mn-lt"/>
              </a:rPr>
            </a:br>
            <a:r>
              <a:rPr lang="sl-SI" altLang="sl-SI" sz="2400" dirty="0">
                <a:latin typeface="+mn-lt"/>
              </a:rPr>
              <a:t>	</a:t>
            </a:r>
            <a:r>
              <a:rPr lang="sl-SI" altLang="sl-SI" sz="2000" dirty="0">
                <a:solidFill>
                  <a:srgbClr val="C00000"/>
                </a:solidFill>
                <a:latin typeface="+mn-lt"/>
              </a:rPr>
              <a:t>• </a:t>
            </a:r>
            <a: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Popis in registracijo živali izvede KGZS-Zavod Kranj</a:t>
            </a: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• Popis izvedete sami, registracijo živali za vas izvede KGZS-Zavod Kranj</a:t>
            </a: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• Popis in registracijo živali v CRD v celoti izvedete sami</a:t>
            </a: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541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latin typeface="+mn-lt"/>
              </a:rPr>
              <a:t>1. </a:t>
            </a: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Popis in registracijo živali izvede KGZS-Zavod Kranj</a:t>
            </a:r>
            <a:endParaRPr lang="sl-SI" sz="3600" b="1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580972"/>
            <a:ext cx="1195556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400" dirty="0"/>
              <a:t>Rejec čim hitreje pokliče KGZS-zavod Kranj na številko 04 280 4621 in naroči obisk na svojo   kmetijo.</a:t>
            </a:r>
          </a:p>
          <a:p>
            <a:endParaRPr lang="sl-SI" sz="2400" dirty="0"/>
          </a:p>
          <a:p>
            <a:pPr marL="342900" indent="-342900">
              <a:buFontTx/>
              <a:buChar char="-"/>
            </a:pPr>
            <a:r>
              <a:rPr lang="sl-SI" sz="2400" dirty="0"/>
              <a:t>Zaradi zelo kratkega obdobja za popis, kontrolorji že kličejo in obiskujejo kmetije in izvajajo</a:t>
            </a:r>
          </a:p>
          <a:p>
            <a:r>
              <a:rPr lang="sl-SI" sz="2400" dirty="0"/>
              <a:t>     popise živali. </a:t>
            </a:r>
          </a:p>
          <a:p>
            <a:pPr marL="285750" indent="-285750">
              <a:buFontTx/>
              <a:buChar char="-"/>
            </a:pPr>
            <a:endParaRPr lang="sl-SI" sz="2400" dirty="0"/>
          </a:p>
          <a:p>
            <a:r>
              <a:rPr lang="sl-SI" sz="2400" dirty="0"/>
              <a:t>-   Popis in registracija drobnice je za rejce brezplačna.</a:t>
            </a:r>
          </a:p>
          <a:p>
            <a:pPr marL="285750" indent="-285750">
              <a:buFontTx/>
              <a:buChar char="-"/>
            </a:pPr>
            <a:endParaRPr lang="sl-SI" sz="2400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35D60BF0-8E98-C550-CE43-11460A47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847" y="4301478"/>
            <a:ext cx="6902153" cy="249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5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Kontaktne številke</a:t>
            </a:r>
            <a:endParaRPr lang="sl-SI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296476"/>
            <a:ext cx="1195556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sl-SI" altLang="sl-SI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sl-SI" sz="2400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5946AE8-2AF9-0969-F6CA-AF3F024ECE47}"/>
              </a:ext>
            </a:extLst>
          </p:cNvPr>
          <p:cNvSpPr txBox="1"/>
          <p:nvPr/>
        </p:nvSpPr>
        <p:spPr>
          <a:xfrm>
            <a:off x="273379" y="6318111"/>
            <a:ext cx="1004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KGZS zavod Kranj 04 280 4621 za splošne informacije!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C1BE20D-C626-9A76-2CE7-4A88DB73D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03923"/>
              </p:ext>
            </p:extLst>
          </p:nvPr>
        </p:nvGraphicFramePr>
        <p:xfrm>
          <a:off x="129308" y="1071417"/>
          <a:ext cx="11826257" cy="5230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6262">
                  <a:extLst>
                    <a:ext uri="{9D8B030D-6E8A-4147-A177-3AD203B41FA5}">
                      <a16:colId xmlns:a16="http://schemas.microsoft.com/office/drawing/2014/main" val="1919406654"/>
                    </a:ext>
                  </a:extLst>
                </a:gridCol>
                <a:gridCol w="2445251">
                  <a:extLst>
                    <a:ext uri="{9D8B030D-6E8A-4147-A177-3AD203B41FA5}">
                      <a16:colId xmlns:a16="http://schemas.microsoft.com/office/drawing/2014/main" val="2329289800"/>
                    </a:ext>
                  </a:extLst>
                </a:gridCol>
                <a:gridCol w="5844744">
                  <a:extLst>
                    <a:ext uri="{9D8B030D-6E8A-4147-A177-3AD203B41FA5}">
                      <a16:colId xmlns:a16="http://schemas.microsoft.com/office/drawing/2014/main" val="508972915"/>
                    </a:ext>
                  </a:extLst>
                </a:gridCol>
              </a:tblGrid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u="none" strike="noStrike">
                          <a:effectLst/>
                        </a:rPr>
                        <a:t>Ime in priimek</a:t>
                      </a:r>
                      <a:endParaRPr lang="sl-SI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u="none" strike="noStrike">
                          <a:effectLst/>
                        </a:rPr>
                        <a:t>Mobi</a:t>
                      </a:r>
                      <a:endParaRPr lang="sl-SI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u="none" strike="noStrike" dirty="0">
                          <a:effectLst/>
                        </a:rPr>
                        <a:t>Območje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3111423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Simon Blažič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051 684 164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Kranjska gora, Jesenice                 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39620373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>
                          <a:effectLst/>
                        </a:rPr>
                        <a:t>Urška Tavčar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>
                          <a:effectLst/>
                        </a:rPr>
                        <a:t>051 684 169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Žirovnica, Bled                                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7151028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>
                          <a:effectLst/>
                        </a:rPr>
                        <a:t>Rok Frantar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070 600 793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Bohinj   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6052159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Tina Smolnikar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040 795 359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Radovljica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5555463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Tomaž Petek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>
                          <a:effectLst/>
                        </a:rPr>
                        <a:t>041 391 309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Gorje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39394534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Katja Klemenčič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030 925 974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Tržič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6417370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Lado Škrlec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>
                          <a:effectLst/>
                        </a:rPr>
                        <a:t>051 684 168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Naklo, Kranj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1509810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Neža Fon Zevnik               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>
                          <a:effectLst/>
                        </a:rPr>
                        <a:t>040 834 687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Jezersko, Šenčur, Cerklje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68600081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Tina Krč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041 824 497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Preddvor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1183499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Andreja Bergant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 dirty="0">
                          <a:effectLst/>
                        </a:rPr>
                        <a:t>051 684 165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Železniki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5455346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Metka Kokalj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031 378 795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Žiri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5016084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>
                          <a:effectLst/>
                        </a:rPr>
                        <a:t>KGZS-zavod Kranj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2000" u="none" strike="noStrike">
                          <a:effectLst/>
                        </a:rPr>
                        <a:t>04 280 4621</a:t>
                      </a:r>
                      <a:endParaRPr lang="sl-S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u="none" strike="noStrike" dirty="0">
                          <a:effectLst/>
                        </a:rPr>
                        <a:t>Gorenja vas, Škofja Loka</a:t>
                      </a:r>
                      <a:endParaRPr lang="sl-S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666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izvedete sami, registracijo živali za vas izvede KGZS-Zavod Kranj</a:t>
            </a:r>
            <a:endParaRPr lang="sl-SI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580972"/>
            <a:ext cx="119555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FontTx/>
              <a:buChar char="-"/>
              <a:defRPr/>
            </a:pPr>
            <a:r>
              <a:rPr lang="sl-SI" altLang="sl-SI" sz="2400" dirty="0"/>
              <a:t>Izpolnite obrazec za popis, ki je priloga obvestila, ki ste ga prejeli na dom in ga posredujete   na KGZS-zavod Kranj, Cesta Iva slavca 1, 4220 Kranj.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sl-SI" altLang="sl-SI" sz="2400" dirty="0"/>
          </a:p>
          <a:p>
            <a:pPr eaLnBrk="1" hangingPunct="1">
              <a:defRPr/>
            </a:pPr>
            <a:r>
              <a:rPr lang="sl-SI" altLang="sl-SI" sz="2400" dirty="0"/>
              <a:t>-   Na obrazcu obvezno označite, </a:t>
            </a:r>
          </a:p>
          <a:p>
            <a:pPr eaLnBrk="1" hangingPunct="1">
              <a:defRPr/>
            </a:pPr>
            <a:r>
              <a:rPr lang="sl-SI" altLang="sl-SI" sz="2400" dirty="0"/>
              <a:t>    da ste popis izvedli sami in se podpišite.</a:t>
            </a:r>
          </a:p>
          <a:p>
            <a:pPr eaLnBrk="1" hangingPunct="1">
              <a:defRPr/>
            </a:pPr>
            <a:endParaRPr lang="sl-SI" altLang="sl-SI" sz="2400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sl-SI" altLang="sl-SI" sz="2400" dirty="0"/>
              <a:t>Če imate več živali ali če imate več </a:t>
            </a:r>
          </a:p>
          <a:p>
            <a:pPr eaLnBrk="1" hangingPunct="1">
              <a:defRPr/>
            </a:pPr>
            <a:r>
              <a:rPr lang="sl-SI" altLang="sl-SI" sz="2400" dirty="0"/>
              <a:t>     G-MIDOV lahko obrazec dobite na </a:t>
            </a:r>
          </a:p>
          <a:p>
            <a:pPr eaLnBrk="1" hangingPunct="1">
              <a:defRPr/>
            </a:pPr>
            <a:r>
              <a:rPr lang="sl-SI" altLang="sl-SI" sz="2400" dirty="0"/>
              <a:t>     spletni strani Uprave (spletni naslov je </a:t>
            </a:r>
          </a:p>
          <a:p>
            <a:pPr eaLnBrk="1" hangingPunct="1">
              <a:defRPr/>
            </a:pPr>
            <a:r>
              <a:rPr lang="sl-SI" altLang="sl-SI" sz="2400" dirty="0"/>
              <a:t>     na pozivu, ki ste ga prejeli na dom), </a:t>
            </a:r>
          </a:p>
          <a:p>
            <a:pPr eaLnBrk="1" hangingPunct="1">
              <a:defRPr/>
            </a:pPr>
            <a:r>
              <a:rPr lang="sl-SI" altLang="sl-SI" sz="2400" dirty="0"/>
              <a:t>     ali kopirate.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B27CD53-4A3B-6E9A-8BAA-466AB8D29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19" y="2483071"/>
            <a:ext cx="6231581" cy="437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1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</a:t>
            </a: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Popis in registracijo živali v CRD v celoti izvedete sami</a:t>
            </a:r>
            <a:endParaRPr lang="sl-SI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296476"/>
            <a:ext cx="119555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l-SI" altLang="sl-SI" sz="2400" dirty="0"/>
              <a:t>-Aktivirate uporabniški račun.</a:t>
            </a:r>
          </a:p>
          <a:p>
            <a:pPr eaLnBrk="1" hangingPunct="1">
              <a:defRPr/>
            </a:pPr>
            <a:endParaRPr lang="sl-SI" altLang="sl-SI" sz="2400" dirty="0"/>
          </a:p>
          <a:p>
            <a:pPr eaLnBrk="1" hangingPunct="1">
              <a:defRPr/>
            </a:pPr>
            <a:r>
              <a:rPr lang="sl-SI" altLang="sl-SI" sz="2400" dirty="0"/>
              <a:t>-Glejte na pozivu, ki ste ga dobili rubriko Kako pridobiti DOSTOP ?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sl-SI" altLang="sl-SI" sz="2400" dirty="0"/>
          </a:p>
          <a:p>
            <a:pPr eaLnBrk="1" hangingPunct="1">
              <a:defRPr/>
            </a:pPr>
            <a:r>
              <a:rPr lang="sl-SI" altLang="sl-SI" sz="2400" dirty="0"/>
              <a:t>-Če vam ne uspe aktivirati računa izpolnite Vlogo za pridobitev elektronskega dostopa do CRD,    ki ste jo dobili z pozivom.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82453AA-AA3C-221A-4FBA-ED812BBAA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4" y="3613696"/>
            <a:ext cx="2973937" cy="31863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87301A1-7D9D-9800-2D6A-D340874BD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13" y="3613696"/>
            <a:ext cx="3139956" cy="317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7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12192000" cy="1367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sl-SI" altLang="sl-SI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Označitev drobnice </a:t>
            </a:r>
            <a:r>
              <a:rPr lang="sl-SI" altLang="sl-SI" b="1" dirty="0">
                <a:solidFill>
                  <a:srgbClr val="C00000"/>
                </a:solidFill>
                <a:latin typeface="+mn-lt"/>
              </a:rPr>
              <a:t>(ki </a:t>
            </a:r>
            <a:r>
              <a:rPr lang="sl-SI" altLang="sl-SI" b="1" u="sng" dirty="0">
                <a:solidFill>
                  <a:srgbClr val="C00000"/>
                </a:solidFill>
                <a:latin typeface="+mn-lt"/>
              </a:rPr>
              <a:t>se ne </a:t>
            </a:r>
            <a:r>
              <a:rPr lang="sl-SI" altLang="sl-SI" b="1" dirty="0">
                <a:solidFill>
                  <a:srgbClr val="C00000"/>
                </a:solidFill>
              </a:rPr>
              <a:t>premika v druge DČ)</a:t>
            </a:r>
            <a:endParaRPr lang="sl-SI" b="1" i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524000" y="6742114"/>
            <a:ext cx="9144000" cy="115887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sl-SI">
              <a:solidFill>
                <a:srgbClr val="DCEDCD"/>
              </a:solidFill>
              <a:latin typeface="Calibri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D9CA0BF-8733-6B44-432A-272A5AE4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7328"/>
            <a:ext cx="11955566" cy="5374786"/>
          </a:xfrm>
        </p:spPr>
        <p:txBody>
          <a:bodyPr/>
          <a:lstStyle/>
          <a:p>
            <a:pPr algn="l" eaLnBrk="1" hangingPunct="1">
              <a:defRPr/>
            </a:pPr>
            <a:br>
              <a:rPr lang="sl-SI" altLang="sl-SI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br>
              <a:rPr lang="sl-SI" altLang="sl-SI" sz="2400" dirty="0">
                <a:solidFill>
                  <a:srgbClr val="C00000"/>
                </a:solidFill>
                <a:latin typeface="+mn-lt"/>
              </a:rPr>
            </a:br>
            <a:endParaRPr lang="sl-SI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D510EA3-D8C6-6D54-83D3-F16AF3EA2993}"/>
              </a:ext>
            </a:extLst>
          </p:cNvPr>
          <p:cNvSpPr txBox="1"/>
          <p:nvPr/>
        </p:nvSpPr>
        <p:spPr>
          <a:xfrm>
            <a:off x="153824" y="1296476"/>
            <a:ext cx="1195556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l-SI" altLang="sl-SI" sz="2400" dirty="0"/>
              <a:t>- Za pravilno in pravočasno označitev je odgovoren lastnik.</a:t>
            </a:r>
          </a:p>
          <a:p>
            <a:pPr eaLnBrk="1" hangingPunct="1">
              <a:defRPr/>
            </a:pPr>
            <a:r>
              <a:rPr lang="sl-SI" altLang="sl-SI" sz="2400" dirty="0"/>
              <a:t>- Drobnica za rejo mora biti označena najpozneje do starosti 9 mesecev oz. pred premikom na</a:t>
            </a:r>
          </a:p>
          <a:p>
            <a:pPr eaLnBrk="1" hangingPunct="1">
              <a:defRPr/>
            </a:pPr>
            <a:r>
              <a:rPr lang="sl-SI" altLang="sl-SI" sz="2400" dirty="0"/>
              <a:t>   drug obrat:</a:t>
            </a:r>
          </a:p>
          <a:p>
            <a:pPr eaLnBrk="1" hangingPunct="1">
              <a:defRPr/>
            </a:pPr>
            <a:r>
              <a:rPr lang="sl-SI" altLang="sl-SI" sz="2400" dirty="0"/>
              <a:t>	• dvema ušesnima znamkama</a:t>
            </a:r>
          </a:p>
          <a:p>
            <a:pPr eaLnBrk="1" hangingPunct="1">
              <a:defRPr/>
            </a:pPr>
            <a:r>
              <a:rPr lang="sl-SI" altLang="sl-SI" sz="2400" dirty="0"/>
              <a:t>	• ušesno znamko in </a:t>
            </a:r>
            <a:r>
              <a:rPr lang="sl-SI" altLang="sl-SI" sz="2400" dirty="0" err="1"/>
              <a:t>biceljnim</a:t>
            </a:r>
            <a:r>
              <a:rPr lang="sl-SI" altLang="sl-SI" sz="2400" dirty="0"/>
              <a:t> trakom - </a:t>
            </a:r>
            <a:r>
              <a:rPr lang="sl-SI" altLang="sl-SI" sz="1600" dirty="0"/>
              <a:t>po 20. aprilu 2023</a:t>
            </a:r>
          </a:p>
          <a:p>
            <a:pPr eaLnBrk="1" hangingPunct="1">
              <a:defRPr/>
            </a:pPr>
            <a:r>
              <a:rPr lang="sl-SI" altLang="sl-SI" sz="1600" dirty="0"/>
              <a:t>	</a:t>
            </a:r>
            <a:r>
              <a:rPr lang="sl-SI" altLang="sl-SI" sz="2400" dirty="0"/>
              <a:t>• ušesno znamko in tetoviranjem </a:t>
            </a:r>
            <a:r>
              <a:rPr lang="sl-SI" altLang="sl-SI" sz="1600" dirty="0"/>
              <a:t>(levo uho ali repna guba)</a:t>
            </a:r>
          </a:p>
          <a:p>
            <a:pPr eaLnBrk="1" hangingPunct="1">
              <a:defRPr/>
            </a:pPr>
            <a:r>
              <a:rPr lang="sl-SI" altLang="sl-SI" sz="2400" dirty="0"/>
              <a:t>	• živali z majhnimi ušesi-izjema (dva </a:t>
            </a:r>
            <a:r>
              <a:rPr lang="sl-SI" altLang="sl-SI" sz="2400" dirty="0" err="1"/>
              <a:t>biceljna</a:t>
            </a:r>
            <a:r>
              <a:rPr lang="sl-SI" altLang="sl-SI" sz="2400" dirty="0"/>
              <a:t> trakova </a:t>
            </a:r>
            <a:r>
              <a:rPr lang="sl-SI" altLang="sl-SI" sz="1600" dirty="0"/>
              <a:t>– po 20. aprilu 2023)</a:t>
            </a:r>
          </a:p>
          <a:p>
            <a:pPr eaLnBrk="1" hangingPunct="1">
              <a:defRPr/>
            </a:pPr>
            <a:endParaRPr lang="sl-SI" altLang="sl-SI" sz="1600" dirty="0"/>
          </a:p>
          <a:p>
            <a:r>
              <a:rPr lang="sl-SI" sz="2400" dirty="0"/>
              <a:t>                                        </a:t>
            </a:r>
            <a:r>
              <a:rPr lang="sl-SI" sz="3600" b="1" dirty="0">
                <a:solidFill>
                  <a:srgbClr val="C00000"/>
                </a:solidFill>
              </a:rPr>
              <a:t>Dvojniki ušesnih znamk</a:t>
            </a:r>
          </a:p>
          <a:p>
            <a:pPr algn="ctr"/>
            <a:endParaRPr lang="sl-SI" dirty="0">
              <a:solidFill>
                <a:srgbClr val="C00000"/>
              </a:solidFill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sl-SI" altLang="sl-SI" sz="2400" dirty="0"/>
              <a:t>Izgubljene ušesne znamke se nadomestijo z </a:t>
            </a:r>
            <a:r>
              <a:rPr lang="sl-SI" altLang="sl-SI" sz="2400" u="sng" dirty="0"/>
              <a:t>dvojnikom z enako ID.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sl-SI" sz="2400" dirty="0"/>
              <a:t>Naročanje dvojnikov:</a:t>
            </a:r>
          </a:p>
          <a:p>
            <a:pPr lvl="1">
              <a:defRPr/>
            </a:pPr>
            <a:r>
              <a:rPr lang="sl-SI" dirty="0"/>
              <a:t>• rejec sam preko aplikacije v </a:t>
            </a:r>
            <a:r>
              <a:rPr lang="sl-SI" dirty="0" err="1"/>
              <a:t>Volosu</a:t>
            </a:r>
            <a:r>
              <a:rPr lang="sl-SI" dirty="0"/>
              <a:t> za naročanje UZ</a:t>
            </a:r>
          </a:p>
          <a:p>
            <a:pPr lvl="1">
              <a:defRPr/>
            </a:pPr>
            <a:r>
              <a:rPr lang="sl-SI" dirty="0"/>
              <a:t>• direktno pri dobavitelju</a:t>
            </a:r>
          </a:p>
          <a:p>
            <a:pPr lvl="1">
              <a:defRPr/>
            </a:pPr>
            <a:r>
              <a:rPr lang="sl-SI" dirty="0"/>
              <a:t>• naročilo najpozneje v 7 dneh od dneva, ko opazi izgubo, namestiti najpozneje 7 dan po prejemu dvojnika na dom.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954885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ova tema">
  <a:themeElements>
    <a:clrScheme name="Po meri 6">
      <a:dk1>
        <a:sysClr val="windowText" lastClr="000000"/>
      </a:dk1>
      <a:lt1>
        <a:srgbClr val="DCEDCD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1599</Words>
  <Application>Microsoft Office PowerPoint</Application>
  <PresentationFormat>Širokozaslonsko</PresentationFormat>
  <Paragraphs>166</Paragraphs>
  <Slides>17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1_Officeova tema</vt:lpstr>
      <vt:lpstr>         Igor Stanonik, univ. dipl. ing. zoot. Klavdija Kancler, univ. dipl. inž. zoot.</vt:lpstr>
      <vt:lpstr>-Junij 2022 novi Pravilnik o identifikaciji in registraciji drobnice (Ur.list RS št. 85/22):  • obvezna registracija individualno označenih ovc in koz  • priglasitev odhodov in premikov v CRD-izenačiti s sistemom Govedo   - Namen:  • uskladitev sistema za identifikacijo in registracijo drobnice z novimi EU predpisi s      področja zdravja živali (EU Uredba o zdravju živali, EU 2016/429)   • izvedba ukrepov programa razvoja podeželja, ki se nanašajo na drobnico: dobrobit                 živali-drobnica, KOPOP (GEN PAS, planinska paša) sheme kakovosti  - Novi izrazi:  • imetnik  →  izvajalec dejavnosti  • gospodarstvo  →  obrat (Obrat je vsako gospodarstvo, kjer se redi  vsaj 1 drobnica, četudi začasno.                          Obrat registriran   že pred naselitvijo živali) </vt:lpstr>
      <vt:lpstr>- Vzpostavitev elektronskega spremnega lista (poenostavitev sporočanja premikov-lahko rejec sam)  - Elektronski register drobnice na obratu (e-RDO –poenostavitev vodenja registra)  - Naročanje dvojnikov ušesnih znamk  - Podatki o individualnih živalih v centralnem registru drobnice (CRD)  - Iz centralnega registra bo možno redno spremljanje staleža odraslih živali na poljuben dan (tudi     iskanje živali po ID ali delu ID, imenu ali delu imena živali).  - Izdelana aplikacijska podpora za izvajanje dejavnosti na mobilni in spletni platformi.  Mobilna aplikacija (platforme Android, iOS), Google trgovina. Prva prijava z veljavnim up. računom, nadaljevanje s 4-mestno PIN kodo. Spletna aplikacija prijava z veljavnim uporabniškim računom. Navodila v pozivu za popis in registracijo.  </vt:lpstr>
      <vt:lpstr>- V obdobju od 15.11.22 do 31.01.23 bodo potekale aktivnosti popisovanja in registracije    odraslih ovc in koz  - Vse  individualno označena ovce ali koze (od 9 meseca dalje ) registrirati v CRD najpozneje do    31.01.23  - Izvedba ukrepov PRP, ki se nanašajo na drobnico: DŽ-drobnica, KOPOP (GEN PAS, planinska   paša), sheme kakovosti! - Načini popisa in registracije:  • Popis in registracijo živali izvede KGZS-Zavod Kranj  • Popis izvedete sami, registracijo živali za vas izvede KGZS-Zavod Kranj  • Popis in registracijo živali v CRD v celoti izvedete sami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- Izda ga oddajatelj živali na način, da v mobilno ali spletno aplikacijo vnese številke živali (pred     premikom ali na dan premika).   - Ko pravilno izpolni obrazec, se avtomatsko priglasi ODHOD (številka spremnega lista se generira sama).  - Prejemnik živali prejme SMS na svoj mobilni telefon s številko spremnega lista in PRIHOD odda   na način, da odgovori na SMS ali potrdi na aplikaciji PRIHOD.  - Če oddajatelj nima aplikacije VOLOS, lahko za izdajo elektronskega spremnega lista zaprosi   pooblaščeno VA.  - Lahko pa se še vedno uporablja običajni spremni list (hraniti 3 leta).  - Od novembra 2022. </vt:lpstr>
      <vt:lpstr>- Izvajalec dejavnosti (rejec) ga lahko vodi, če izpolnjuje pogoje:  • priglasi podatke v CRD  • ima elektronski dostop do CRD  - Od 31. decembra 2022.  - Inšpektorju/kontrolorju na dan izvajanja kontrole zagotovljen dostop do podatkov v CRD     (možen izpis/print).     - Neoznačena jagnjeta se v CRD ne vodi!    Število rojstev, zakolov in poginov     JAGNJET/KOZLIČEV do starosti 9 mesecev     mora rejec dodatno voditi v papirni obliki    (zeleni register, tabela 4, stran 17)</vt:lpstr>
      <vt:lpstr>  </vt:lpstr>
      <vt:lpstr>Hvala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Klavdija Kancler</dc:creator>
  <cp:lastModifiedBy>Klavdija Kancler</cp:lastModifiedBy>
  <cp:revision>66</cp:revision>
  <dcterms:created xsi:type="dcterms:W3CDTF">2022-11-28T09:01:55Z</dcterms:created>
  <dcterms:modified xsi:type="dcterms:W3CDTF">2022-12-01T12:22:52Z</dcterms:modified>
</cp:coreProperties>
</file>